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7"/>
  </p:notesMasterIdLst>
  <p:sldIdLst>
    <p:sldId id="294" r:id="rId6"/>
    <p:sldId id="272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75" r:id="rId15"/>
    <p:sldId id="268" r:id="rId16"/>
    <p:sldId id="273" r:id="rId17"/>
    <p:sldId id="292" r:id="rId18"/>
    <p:sldId id="283" r:id="rId19"/>
    <p:sldId id="286" r:id="rId20"/>
    <p:sldId id="288" r:id="rId21"/>
    <p:sldId id="289" r:id="rId22"/>
    <p:sldId id="290" r:id="rId23"/>
    <p:sldId id="293" r:id="rId24"/>
    <p:sldId id="291" r:id="rId25"/>
    <p:sldId id="29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008C3A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66F0-E01E-4C4B-9800-196594D7ABA5}" v="2" dt="2021-04-21T14:25:48.454"/>
    <p1510:client id="{232EEC5D-7BF3-4454-ABE9-1743CABE94FC}" v="34" dt="2021-03-24T09:33:04.760"/>
    <p1510:client id="{3416720B-A583-4F8C-9A10-8075C724A95A}" v="31" dt="2022-04-20T08:21:55.642"/>
    <p1510:client id="{6EA0AA39-B096-48D9-B899-ECB98A2FE48C}" v="1001" dt="2021-07-05T13:56:53.943"/>
    <p1510:client id="{7412C3B8-D674-4ABB-94D4-D6B55B0D2859}" v="205" dt="2022-07-07T14:31:41.557"/>
    <p1510:client id="{84A8C799-58AB-47DE-AD81-EC86F95EF9B8}" v="47" dt="2021-07-05T09:33:33.657"/>
    <p1510:client id="{8D1D5A57-9CB3-45FF-969A-6AE384033288}" v="12" dt="2021-04-29T06:57:56.303"/>
    <p1510:client id="{9A793C32-1F9A-478C-9009-5EDD5153EFCB}" v="65" dt="2021-05-11T15:38:12.682"/>
    <p1510:client id="{BA7CF6F2-E1F6-4932-9488-281309C42D6D}" v="8" dt="2022-04-22T09:52:07.197"/>
    <p1510:client id="{C9AC46C1-1262-4E5F-9647-E60A0964DD3A}" v="677" dt="2022-04-19T14:50:33.548"/>
    <p1510:client id="{DA5BC97E-892B-4990-B429-08BB8D933A5E}" v="124" dt="2021-05-14T08:28:45.750"/>
    <p1510:client id="{F6F3D3A3-1B56-4981-920B-2B03D9E1B286}" v="5" dt="2021-07-08T09:25:10.234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Logistic_func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CF7-5A32-9832-894A-0CDDCEC7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Recombinant Expression Simulation: </a:t>
            </a:r>
            <a:b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</a:b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Theoretical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2079173" y="3062390"/>
            <a:ext cx="8120750" cy="32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Growth Curve Data Analysis Example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10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F864CA3-B4F6-41B9-B3A9-F5860EAA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4" y="1147082"/>
            <a:ext cx="257176" cy="599623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C8782CE-A488-4213-B8F1-EBD1BB240579}"/>
              </a:ext>
            </a:extLst>
          </p:cNvPr>
          <p:cNvSpPr txBox="1">
            <a:spLocks/>
          </p:cNvSpPr>
          <p:nvPr/>
        </p:nvSpPr>
        <p:spPr bwMode="auto">
          <a:xfrm>
            <a:off x="3660542" y="1041399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Optimal</a:t>
            </a:r>
          </a:p>
          <a:p>
            <a:r>
              <a:rPr lang="en-US" sz="1800" b="1" kern="0">
                <a:latin typeface="Akkurat Light Office"/>
                <a:cs typeface="Calibri"/>
              </a:rPr>
              <a:t>Temperature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C667C29D-2F02-473E-95A3-2A024302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83" y="1177471"/>
            <a:ext cx="1340304" cy="330201"/>
          </a:xfrm>
          <a:prstGeom prst="rect">
            <a:avLst/>
          </a:prstGeom>
        </p:spPr>
      </p:pic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1AAE4F18-B234-478C-B1AB-861D84F22A96}"/>
              </a:ext>
            </a:extLst>
          </p:cNvPr>
          <p:cNvSpPr txBox="1">
            <a:spLocks/>
          </p:cNvSpPr>
          <p:nvPr/>
        </p:nvSpPr>
        <p:spPr bwMode="auto">
          <a:xfrm>
            <a:off x="6889970" y="1041398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Growth Rate &amp;</a:t>
            </a:r>
            <a:endParaRPr lang="en-US"/>
          </a:p>
          <a:p>
            <a:r>
              <a:rPr lang="en-US" sz="1800" b="1" kern="0">
                <a:latin typeface="Akkurat Light Office"/>
                <a:cs typeface="Calibri"/>
              </a:rPr>
              <a:t>Max Biomass</a:t>
            </a:r>
            <a:endParaRPr lang="en-US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B725EB3-2DBB-442C-95FB-B7791E9B447B}"/>
              </a:ext>
            </a:extLst>
          </p:cNvPr>
          <p:cNvSpPr txBox="1">
            <a:spLocks/>
          </p:cNvSpPr>
          <p:nvPr/>
        </p:nvSpPr>
        <p:spPr bwMode="auto">
          <a:xfrm>
            <a:off x="375557" y="927553"/>
            <a:ext cx="4000072" cy="45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b="1" kern="0">
                <a:solidFill>
                  <a:srgbClr val="000000"/>
                </a:solidFill>
                <a:latin typeface="+mn-lt"/>
                <a:cs typeface="Calibri"/>
              </a:rPr>
              <a:t>Objective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75556" y="2052410"/>
            <a:ext cx="6992259" cy="1605331"/>
            <a:chOff x="375556" y="2052410"/>
            <a:chExt cx="6992259" cy="1605331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236C78C6-6F9E-4B18-8759-67E3AB7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685" y="2320332"/>
              <a:ext cx="2053772" cy="1337409"/>
            </a:xfrm>
            <a:prstGeom prst="rect">
              <a:avLst/>
            </a:prstGeom>
          </p:spPr>
        </p:pic>
        <p:pic>
          <p:nvPicPr>
            <p:cNvPr id="21" name="Picture 21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74DEFC5-D9E8-41E3-9522-4EEB091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186" y="2665186"/>
              <a:ext cx="765629" cy="747487"/>
            </a:xfrm>
            <a:prstGeom prst="rect">
              <a:avLst/>
            </a:prstGeom>
          </p:spPr>
        </p:pic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9B294CFA-F4FB-40E2-A5A5-76C7EAE00D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6" y="2052410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Procedure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5555" y="3821338"/>
            <a:ext cx="11627141" cy="2895026"/>
            <a:chOff x="375555" y="3821338"/>
            <a:chExt cx="11627141" cy="2895026"/>
          </a:xfrm>
        </p:grpSpPr>
        <p:pic>
          <p:nvPicPr>
            <p:cNvPr id="12" name="Picture 12" descr="Icon&#10;&#10;Description automatically generated">
              <a:extLst>
                <a:ext uri="{FF2B5EF4-FFF2-40B4-BE49-F238E27FC236}">
                  <a16:creationId xmlns:a16="http://schemas.microsoft.com/office/drawing/2014/main" id="{C5DD30D5-9848-4FC2-93C8-3FBC23F2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4025901"/>
              <a:ext cx="883558" cy="883558"/>
            </a:xfrm>
            <a:prstGeom prst="rect">
              <a:avLst/>
            </a:prstGeom>
          </p:spPr>
        </p:pic>
        <p:pic>
          <p:nvPicPr>
            <p:cNvPr id="13" name="Picture 13" descr="Icon&#10;&#10;Description automatically generated">
              <a:extLst>
                <a:ext uri="{FF2B5EF4-FFF2-40B4-BE49-F238E27FC236}">
                  <a16:creationId xmlns:a16="http://schemas.microsoft.com/office/drawing/2014/main" id="{54A1AF51-5F9F-40DF-9BE4-F74FB2F5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5898" y="4044044"/>
              <a:ext cx="829130" cy="838201"/>
            </a:xfrm>
            <a:prstGeom prst="rect">
              <a:avLst/>
            </a:prstGeom>
          </p:spPr>
        </p:pic>
        <p:sp>
          <p:nvSpPr>
            <p:cNvPr id="25" name="Inhaltsplatzhalter 2">
              <a:extLst>
                <a:ext uri="{FF2B5EF4-FFF2-40B4-BE49-F238E27FC236}">
                  <a16:creationId xmlns:a16="http://schemas.microsoft.com/office/drawing/2014/main" id="{FA05A313-162A-4A94-8A77-61BA6C16F3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5" y="3821338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Analysis</a:t>
              </a:r>
              <a:endParaRPr lang="en-US"/>
            </a:p>
          </p:txBody>
        </p:sp>
        <p:sp>
          <p:nvSpPr>
            <p:cNvPr id="26" name="Content Placeholder 10">
              <a:extLst>
                <a:ext uri="{FF2B5EF4-FFF2-40B4-BE49-F238E27FC236}">
                  <a16:creationId xmlns:a16="http://schemas.microsoft.com/office/drawing/2014/main" id="{93C82125-1F03-440C-B645-2A150A84CF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2326" y="4796971"/>
              <a:ext cx="5430227" cy="80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Scrambled code-lines provided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 rearranges line order for functional code</a:t>
              </a:r>
              <a:endParaRPr lang="en-US" dirty="0"/>
            </a:p>
          </p:txBody>
        </p:sp>
        <p:sp>
          <p:nvSpPr>
            <p:cNvPr id="22" name="Content Placeholder 10">
              <a:extLst>
                <a:ext uri="{FF2B5EF4-FFF2-40B4-BE49-F238E27FC236}">
                  <a16:creationId xmlns:a16="http://schemas.microsoft.com/office/drawing/2014/main" id="{750F5D4A-CFA8-4D86-8717-DF3DA505C6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05576" y="4796970"/>
              <a:ext cx="5497120" cy="1919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Standard for quick laboratory data analysis.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Users implement Excel linear regression.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Excel-basee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5257800" cy="24884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Determine mean value and standard deviation (only necessary for biological replicates)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Plot the Logarithm of biomass concentrations against time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Perform a linear regression with the linear range</a:t>
            </a:r>
          </a:p>
        </p:txBody>
      </p:sp>
      <p:pic>
        <p:nvPicPr>
          <p:cNvPr id="6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13" y="1130055"/>
            <a:ext cx="5557273" cy="3797935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72F174BB-E4E0-4ECE-8F4D-0B7D324E93DF}"/>
              </a:ext>
            </a:extLst>
          </p:cNvPr>
          <p:cNvSpPr txBox="1"/>
          <p:nvPr/>
        </p:nvSpPr>
        <p:spPr>
          <a:xfrm>
            <a:off x="5935117" y="4975452"/>
            <a:ext cx="5179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 cultivation from </a:t>
            </a:r>
            <a:r>
              <a:rPr lang="en-US" sz="1600" dirty="0" err="1"/>
              <a:t>BioLabSim</a:t>
            </a:r>
            <a:r>
              <a:rPr lang="en-US" sz="1600" dirty="0"/>
              <a:t> at 35 °C.</a:t>
            </a:r>
            <a:br>
              <a:rPr lang="en-US" sz="1600" dirty="0"/>
            </a:br>
            <a:r>
              <a:rPr lang="en-US" sz="1600" dirty="0"/>
              <a:t>Shown is the mean value and the standard deviation of</a:t>
            </a:r>
            <a:br>
              <a:rPr lang="en-US" sz="1600" dirty="0"/>
            </a:br>
            <a:r>
              <a:rPr lang="en-US" sz="1600" dirty="0"/>
              <a:t>three biological replicates.</a:t>
            </a:r>
            <a:endParaRPr lang="de-DE" sz="1600" dirty="0"/>
          </a:p>
        </p:txBody>
      </p:sp>
      <p:sp>
        <p:nvSpPr>
          <p:cNvPr id="3" name="Rectangle 2"/>
          <p:cNvSpPr/>
          <p:nvPr/>
        </p:nvSpPr>
        <p:spPr>
          <a:xfrm>
            <a:off x="519084" y="370374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The slope of the regression line is equal to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    the growth 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Python-based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12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11096625" cy="524119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>
                <a:latin typeface="Calibri"/>
                <a:cs typeface="Calibri"/>
              </a:rPr>
              <a:t>Rearrange code lines</a:t>
            </a:r>
            <a:endParaRPr lang="en-US"/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latin typeface="Calibri"/>
                <a:cs typeface="Calibri"/>
              </a:rPr>
              <a:t>Extract the highest growth slope for ln(biomass)</a:t>
            </a:r>
            <a:endParaRPr lang="de-DE" sz="2000"/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Extract the range of linear slope for ln(biomass)</a:t>
            </a:r>
            <a:endParaRPr lang="de-DE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Rearrange code lines for linear regression and max biomass extraction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09D75-0CC1-4C78-A540-7518B44CE42D}"/>
              </a:ext>
            </a:extLst>
          </p:cNvPr>
          <p:cNvSpPr txBox="1"/>
          <p:nvPr/>
        </p:nvSpPr>
        <p:spPr>
          <a:xfrm>
            <a:off x="516186" y="1633939"/>
            <a:ext cx="11253729" cy="235449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# Rearrange the correct code sequence for plotting the growth curves with the logarithm of biomass. 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Time, Biomass =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[:,0],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[:,1:]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 = 'Strain_characterization_1.csv' 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LnBiomass</a:t>
            </a:r>
            <a:r>
              <a:rPr lang="en-US" sz="1400" b="1" dirty="0">
                <a:latin typeface="Courier New"/>
              </a:rPr>
              <a:t> = np.log(Biomass)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plt.scatter</a:t>
            </a:r>
            <a:r>
              <a:rPr lang="en-US" sz="1400" b="1" dirty="0">
                <a:latin typeface="Courier New"/>
              </a:rPr>
              <a:t>(Time, X, label=</a:t>
            </a:r>
            <a:r>
              <a:rPr lang="en-US" sz="1400" b="1" dirty="0" err="1">
                <a:latin typeface="Courier New"/>
              </a:rPr>
              <a:t>Exp</a:t>
            </a:r>
            <a:r>
              <a:rPr lang="en-US" sz="1400" b="1" dirty="0">
                <a:latin typeface="Courier New"/>
              </a:rPr>
              <a:t>) for </a:t>
            </a:r>
            <a:r>
              <a:rPr lang="en-US" sz="1400" b="1" dirty="0" err="1">
                <a:latin typeface="Courier New"/>
              </a:rPr>
              <a:t>Exp,X</a:t>
            </a:r>
            <a:r>
              <a:rPr lang="en-US" sz="1400" b="1" dirty="0">
                <a:latin typeface="Courier New"/>
              </a:rPr>
              <a:t> in enumerate(</a:t>
            </a:r>
            <a:r>
              <a:rPr lang="en-US" sz="1400" b="1" dirty="0" err="1">
                <a:latin typeface="Courier New"/>
              </a:rPr>
              <a:t>LnBiomass.T</a:t>
            </a:r>
            <a:r>
              <a:rPr lang="en-US" sz="1400" b="1" dirty="0">
                <a:latin typeface="Courier New"/>
              </a:rPr>
              <a:t>)]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plt.legend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bbox_to_anchor</a:t>
            </a:r>
            <a:r>
              <a:rPr lang="en-US" sz="1400" b="1" dirty="0">
                <a:latin typeface="Courier New"/>
              </a:rPr>
              <a:t>=(1.05, 1), </a:t>
            </a:r>
            <a:r>
              <a:rPr lang="en-US" sz="1400" b="1" dirty="0" err="1">
                <a:latin typeface="Courier New"/>
              </a:rPr>
              <a:t>loc</a:t>
            </a:r>
            <a:r>
              <a:rPr lang="en-US" sz="1400" b="1" dirty="0">
                <a:latin typeface="Courier New"/>
              </a:rPr>
              <a:t>='upper left')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 = </a:t>
            </a:r>
            <a:r>
              <a:rPr lang="en-US" sz="1400" b="1" dirty="0" err="1">
                <a:latin typeface="Courier New"/>
              </a:rPr>
              <a:t>np.genfromtxt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, delimiter=',', </a:t>
            </a:r>
            <a:r>
              <a:rPr lang="en-US" sz="1400" b="1" dirty="0" err="1">
                <a:latin typeface="Courier New"/>
              </a:rPr>
              <a:t>skip_header</a:t>
            </a:r>
            <a:r>
              <a:rPr lang="en-US" sz="1400" b="1" dirty="0">
                <a:latin typeface="Courier New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87186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b="1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87139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6B5-70FF-6CD9-DFDF-3A1309CA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Bacterial Gene Expression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14CCB-B647-E2E5-8099-5CCD3BA2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DA948-C479-4CF5-516B-4B888784D7AE}"/>
              </a:ext>
            </a:extLst>
          </p:cNvPr>
          <p:cNvSpPr txBox="1"/>
          <p:nvPr/>
        </p:nvSpPr>
        <p:spPr>
          <a:xfrm>
            <a:off x="410308" y="6412524"/>
            <a:ext cx="5439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latin typeface="Times New Roman"/>
                <a:cs typeface="Calibri"/>
              </a:rPr>
              <a:t>Nielsen, A., Voigt, C. (2013). </a:t>
            </a:r>
          </a:p>
          <a:p>
            <a:r>
              <a:rPr lang="en-GB" sz="800">
                <a:latin typeface="Times New Roman"/>
                <a:cs typeface="Calibri"/>
              </a:rPr>
              <a:t>Advances in genetic circuit design: Novel biochemistries, deep part mining, and precision gene expression.</a:t>
            </a:r>
          </a:p>
          <a:p>
            <a:r>
              <a:rPr lang="en-GB" sz="800" i="1">
                <a:latin typeface="Times New Roman"/>
                <a:cs typeface="Calibri"/>
              </a:rPr>
              <a:t>Current Opinion in Chemical Biology</a:t>
            </a:r>
            <a:r>
              <a:rPr lang="en-GB" sz="800">
                <a:latin typeface="Times New Roman"/>
                <a:cs typeface="Calibri"/>
              </a:rPr>
              <a:t>, </a:t>
            </a:r>
            <a:r>
              <a:rPr lang="en-GB" sz="800" i="1">
                <a:latin typeface="Times New Roman"/>
                <a:cs typeface="Calibri"/>
              </a:rPr>
              <a:t>17</a:t>
            </a:r>
            <a:r>
              <a:rPr lang="en-GB" sz="800">
                <a:latin typeface="Times New Roman"/>
                <a:cs typeface="Calibri"/>
              </a:rPr>
              <a:t>(6), 878–892. doi: </a:t>
            </a:r>
            <a:r>
              <a:rPr lang="en-US" sz="800">
                <a:latin typeface="Arial"/>
              </a:rPr>
              <a:t>10.1016/j.cbpa.2013.10.003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t="691" r="1765" b="42396"/>
          <a:stretch/>
        </p:blipFill>
        <p:spPr>
          <a:xfrm>
            <a:off x="164243" y="621324"/>
            <a:ext cx="4887230" cy="5796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5307496" y="810131"/>
            <a:ext cx="6789254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Three levels of gene expression regulation: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Transcription initiation by the promoter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Translation initiation by the 5’ UTR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mRNA stability by the 3’ UTR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01493" y="1715706"/>
            <a:ext cx="4822873" cy="47067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33061" y="1791676"/>
            <a:ext cx="3875343" cy="2849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10612" y="1769165"/>
            <a:ext cx="2640862" cy="13612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pic>
        <p:nvPicPr>
          <p:cNvPr id="14" name="Picture 7" descr="Diagram&#10;&#10;Description automatically generated">
            <a:extLst>
              <a:ext uri="{FF2B5EF4-FFF2-40B4-BE49-F238E27FC236}">
                <a16:creationId xmlns:a16="http://schemas.microsoft.com/office/drawing/2014/main" id="{D74C981B-C32C-9AE3-06B0-E8413ED2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" t="57537" r="465" b="25933"/>
          <a:stretch/>
        </p:blipFill>
        <p:spPr>
          <a:xfrm>
            <a:off x="6255055" y="3425180"/>
            <a:ext cx="4894135" cy="16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375-4991-41CB-7807-0B6B153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Sigma Factors and Sequence Boxes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B1FC-33C1-C98F-A501-42F70405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15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68" y="2748384"/>
            <a:ext cx="4079844" cy="3664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4" y="4576509"/>
            <a:ext cx="4741375" cy="166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410308" y="6488724"/>
            <a:ext cx="54395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M.S. Paget (2015). </a:t>
            </a:r>
            <a:r>
              <a:rPr lang="en-US" sz="800" dirty="0">
                <a:latin typeface="Times New Roman"/>
                <a:cs typeface="Calibri"/>
              </a:rPr>
              <a:t>Bacterial Sigma Factors and Anti-Sigma Factors: Structure, Function and Distribution</a:t>
            </a:r>
          </a:p>
          <a:p>
            <a:r>
              <a:rPr lang="en-US" sz="800" i="1" dirty="0">
                <a:latin typeface="Times New Roman"/>
                <a:cs typeface="Calibri"/>
              </a:rPr>
              <a:t>Biomolecules</a:t>
            </a:r>
            <a:r>
              <a:rPr lang="en-GB" sz="800" dirty="0">
                <a:latin typeface="Times New Roman"/>
                <a:cs typeface="Calibri"/>
              </a:rPr>
              <a:t>, 5(3), 1245–65.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10.3390/biom5031245</a:t>
            </a:r>
          </a:p>
        </p:txBody>
      </p:sp>
      <p:sp>
        <p:nvSpPr>
          <p:cNvPr id="9" name="AutoShape 2" descr="https://powerpoint.officeapps.live.com/pods/GetClipboardImage.ashx?Id=8adeabd6-9dc3-4d8f-8f20-41640a339cbc&amp;DC=PNL1&amp;pkey=b337b0d7-b4b5-49e5-8559-28a3bfdb1374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4" descr="https://powerpoint.officeapps.live.com/pods/GetClipboardImage.ashx?Id=d9d2e571-b5c4-4e23-87c9-35d384ae62c9&amp;DC=PNL1&amp;pkey=5105695c-a38f-4ad2-86d1-170a46529b8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228600" y="857449"/>
            <a:ext cx="6789254" cy="459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The RNA-polymerase function is extending a nucleotide sequence based on homology.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 guides the RNA-polymerase to the promoter of a gene.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Different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-factors have different recognition sequences and expression efficiencies.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useful biotechnical used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s-</a:t>
            </a:r>
            <a:r>
              <a:rPr lang="en-US" kern="0" dirty="0">
                <a:latin typeface="Calibri"/>
                <a:cs typeface="Calibri"/>
              </a:rPr>
              <a:t>factor in </a:t>
            </a:r>
            <a:r>
              <a:rPr lang="en-US" i="1" kern="0" dirty="0">
                <a:latin typeface="Calibri"/>
                <a:cs typeface="Calibri"/>
              </a:rPr>
              <a:t>E. coli</a:t>
            </a:r>
            <a:r>
              <a:rPr lang="en-US" kern="0" dirty="0">
                <a:latin typeface="Calibri"/>
                <a:cs typeface="Calibri"/>
              </a:rPr>
              <a:t> and </a:t>
            </a:r>
            <a:r>
              <a:rPr lang="en-US" i="1" kern="0" dirty="0">
                <a:latin typeface="Calibri"/>
                <a:cs typeface="Calibri"/>
              </a:rPr>
              <a:t>P. putida</a:t>
            </a:r>
            <a:r>
              <a:rPr lang="en-US" kern="0" dirty="0">
                <a:latin typeface="Calibri"/>
                <a:cs typeface="Calibri"/>
              </a:rPr>
              <a:t> is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Important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 recognition sites are the boxes: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-35: TTGACA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-10: TATAAT</a:t>
            </a:r>
          </a:p>
        </p:txBody>
      </p:sp>
      <p:pic>
        <p:nvPicPr>
          <p:cNvPr id="12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" t="40135" r="1765" b="42396"/>
          <a:stretch/>
        </p:blipFill>
        <p:spPr>
          <a:xfrm>
            <a:off x="6921727" y="696769"/>
            <a:ext cx="4887230" cy="17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Random Forest –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8" y="602152"/>
            <a:ext cx="5985665" cy="61968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3783" y="503675"/>
            <a:ext cx="5738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Promoter Library Analysis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Promoter library with mutations in promoter sequence and GFP activity.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83078" y="3075711"/>
            <a:ext cx="5953835" cy="21984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3783" y="1808820"/>
            <a:ext cx="5738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RF-Learning with sequence as binary input, and additional variables, e.g., GC-content.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Output is GFP activity.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Prediction quality control with R</a:t>
            </a:r>
            <a:r>
              <a:rPr lang="de-DE" baseline="30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 and RMSE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/>
              <a:t>Variable importance: nucleotide contribution to the prediction.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3783" y="4507179"/>
            <a:ext cx="573821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de-DE" dirty="0"/>
              <a:t>Identification of novel strong promoters.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79001" y="5184194"/>
            <a:ext cx="5953835" cy="15751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6432836" y="6282606"/>
            <a:ext cx="32113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U. Liebal et al. (2021) </a:t>
            </a:r>
            <a:r>
              <a:rPr lang="en-US" sz="800" dirty="0">
                <a:latin typeface="Times New Roman"/>
                <a:cs typeface="Calibri"/>
              </a:rPr>
              <a:t>Insight to Gene Expression From Promoter Libraries With the Machine Learning Workflow Exp2Ipynb.</a:t>
            </a:r>
          </a:p>
          <a:p>
            <a:r>
              <a:rPr lang="en-US" sz="800" i="1" dirty="0">
                <a:latin typeface="Times New Roman"/>
                <a:cs typeface="Calibri"/>
              </a:rPr>
              <a:t>Front. </a:t>
            </a:r>
            <a:r>
              <a:rPr lang="en-US" sz="800" i="1" dirty="0" err="1">
                <a:latin typeface="Times New Roman"/>
                <a:cs typeface="Calibri"/>
              </a:rPr>
              <a:t>Bioinform</a:t>
            </a:r>
            <a:r>
              <a:rPr lang="en-US" sz="800" i="1" dirty="0">
                <a:latin typeface="Times New Roman"/>
                <a:cs typeface="Calibri"/>
              </a:rPr>
              <a:t>.</a:t>
            </a:r>
            <a:r>
              <a:rPr lang="en-GB" sz="800" dirty="0">
                <a:latin typeface="Times New Roman"/>
                <a:cs typeface="Calibri"/>
              </a:rPr>
              <a:t>,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10.3389/fbinf.2021.747428</a:t>
            </a:r>
          </a:p>
        </p:txBody>
      </p:sp>
    </p:spTree>
    <p:extLst>
      <p:ext uri="{BB962C8B-B14F-4D97-AF65-F5344CB8AC3E}">
        <p14:creationId xmlns:p14="http://schemas.microsoft.com/office/powerpoint/2010/main" val="61784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08B12-6DC2-4550-B36E-29AFC13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/>
          <a:p>
            <a:r>
              <a:rPr lang="de-DE" dirty="0"/>
              <a:t>Promoter Activity Prediction with Random Forest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1AC3B-E934-408F-8BF8-AEC0886D9110}"/>
              </a:ext>
            </a:extLst>
          </p:cNvPr>
          <p:cNvSpPr/>
          <p:nvPr/>
        </p:nvSpPr>
        <p:spPr>
          <a:xfrm>
            <a:off x="228367" y="772097"/>
            <a:ext cx="5533666" cy="21268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Synthetic Promoter Library: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Promoter samples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Nucleotide Positions (in our case 40)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Base variations (A, C, G, 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Observation (GFP activity, real number)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781D88-6F86-4232-B2DC-3C6F4E511A2F}"/>
              </a:ext>
            </a:extLst>
          </p:cNvPr>
          <p:cNvSpPr/>
          <p:nvPr/>
        </p:nvSpPr>
        <p:spPr>
          <a:xfrm>
            <a:off x="142085" y="3274353"/>
            <a:ext cx="6346278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Algorithm</a:t>
            </a:r>
            <a:endParaRPr lang="en-US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Select sample subset. </a:t>
            </a:r>
            <a:endParaRPr lang="de-DE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Find nucleotide that predicts expression.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de-DE" dirty="0"/>
              <a:t>Average results of many trees.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D50742C-977E-41ED-92B0-B5B39796399D}"/>
              </a:ext>
            </a:extLst>
          </p:cNvPr>
          <p:cNvGraphicFramePr>
            <a:graphicFrameLocks noGrp="1"/>
          </p:cNvGraphicFramePr>
          <p:nvPr/>
        </p:nvGraphicFramePr>
        <p:xfrm>
          <a:off x="9941520" y="804334"/>
          <a:ext cx="81495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6">
                  <a:extLst>
                    <a:ext uri="{9D8B030D-6E8A-4147-A177-3AD203B41FA5}">
                      <a16:colId xmlns:a16="http://schemas.microsoft.com/office/drawing/2014/main" val="2268973869"/>
                    </a:ext>
                  </a:extLst>
                </a:gridCol>
              </a:tblGrid>
              <a:tr h="2314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GFP-</a:t>
                      </a:r>
                      <a:r>
                        <a:rPr lang="en-US" dirty="0" err="1"/>
                        <a:t>Pred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085907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207602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9056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8859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819920" y="3041519"/>
            <a:ext cx="7171777" cy="2793204"/>
            <a:chOff x="4819920" y="3041519"/>
            <a:chExt cx="7171777" cy="27932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D14887-6267-4991-8E2F-519CDC2791FB}"/>
                </a:ext>
              </a:extLst>
            </p:cNvPr>
            <p:cNvSpPr/>
            <p:nvPr/>
          </p:nvSpPr>
          <p:spPr>
            <a:xfrm>
              <a:off x="4819920" y="3041519"/>
              <a:ext cx="3753361" cy="17113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Tree #1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/>
                <a:t>Trained with Samples 1, 3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>
                  <a:sym typeface="Wingdings" panose="05000000000000000000" pitchFamily="2" charset="2"/>
                </a:rPr>
                <a:t>If: Pos1 == A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FB22F8-EEA8-4273-8BB4-D189A45DCDD8}"/>
                </a:ext>
              </a:extLst>
            </p:cNvPr>
            <p:cNvSpPr/>
            <p:nvPr/>
          </p:nvSpPr>
          <p:spPr>
            <a:xfrm>
              <a:off x="8577003" y="3041519"/>
              <a:ext cx="3414694" cy="171136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Tree #2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/>
                <a:t>Trained with Samples 1, 2</a:t>
              </a: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endParaRPr lang="de-DE" b="1" dirty="0">
                <a:sym typeface="Wingdings" panose="05000000000000000000" pitchFamily="2" charset="2"/>
              </a:endParaRPr>
            </a:p>
            <a:p>
              <a:pPr algn="ctr">
                <a:lnSpc>
                  <a:spcPct val="150000"/>
                </a:lnSpc>
              </a:pPr>
              <a:r>
                <a:rPr lang="de-DE" b="1" dirty="0">
                  <a:sym typeface="Wingdings" panose="05000000000000000000" pitchFamily="2" charset="2"/>
                </a:rPr>
                <a:t>If: Pos2 == G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DD38F8-D990-4393-938B-2D596FD2C4D3}"/>
                </a:ext>
              </a:extLst>
            </p:cNvPr>
            <p:cNvSpPr/>
            <p:nvPr/>
          </p:nvSpPr>
          <p:spPr>
            <a:xfrm>
              <a:off x="5772420" y="5369852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/>
                <a:t>10</a:t>
              </a: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D3DF1C-EAFA-4F09-B98B-2E0F0FDE43B3}"/>
                </a:ext>
              </a:extLst>
            </p:cNvPr>
            <p:cNvSpPr/>
            <p:nvPr/>
          </p:nvSpPr>
          <p:spPr>
            <a:xfrm>
              <a:off x="7116503" y="5369851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/>
                <a:t>2</a:t>
              </a:r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7FCBF-0185-4CBD-B6CB-9FC98248045E}"/>
                </a:ext>
              </a:extLst>
            </p:cNvPr>
            <p:cNvSpPr/>
            <p:nvPr/>
          </p:nvSpPr>
          <p:spPr>
            <a:xfrm>
              <a:off x="9296670" y="5348685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11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110B0E-A0B6-441B-B4E8-655E3790CE75}"/>
                </a:ext>
              </a:extLst>
            </p:cNvPr>
            <p:cNvSpPr/>
            <p:nvPr/>
          </p:nvSpPr>
          <p:spPr>
            <a:xfrm>
              <a:off x="10640753" y="5348684"/>
              <a:ext cx="599528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b="1" dirty="0"/>
                <a:t>10</a:t>
              </a:r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8F93CF6-3681-406B-908B-A52622930619}"/>
                </a:ext>
              </a:extLst>
            </p:cNvPr>
            <p:cNvCxnSpPr/>
            <p:nvPr/>
          </p:nvCxnSpPr>
          <p:spPr bwMode="auto">
            <a:xfrm flipH="1">
              <a:off x="6076950" y="4792133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C2C6DF-1516-4C0C-B642-4A521173D8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91866" y="4781549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C73C5C-631B-4CFA-A3C0-E41BE4CCB6A0}"/>
                </a:ext>
              </a:extLst>
            </p:cNvPr>
            <p:cNvSpPr/>
            <p:nvPr/>
          </p:nvSpPr>
          <p:spPr>
            <a:xfrm>
              <a:off x="5774034" y="4804346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Yes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D911CB-7EF2-4DD9-B8B6-8852A35EF432}"/>
                </a:ext>
              </a:extLst>
            </p:cNvPr>
            <p:cNvSpPr/>
            <p:nvPr/>
          </p:nvSpPr>
          <p:spPr>
            <a:xfrm>
              <a:off x="7054617" y="4814929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No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84A7DA-CBC9-460E-82BB-91E6AE99DB2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685867" y="4781550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BC2FAC-F7D6-478F-925C-43465BED71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00783" y="4770966"/>
              <a:ext cx="482600" cy="681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C59538-B59A-458C-93AD-277DDB22C5E8}"/>
                </a:ext>
              </a:extLst>
            </p:cNvPr>
            <p:cNvSpPr/>
            <p:nvPr/>
          </p:nvSpPr>
          <p:spPr>
            <a:xfrm>
              <a:off x="9382951" y="4793763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Yes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7AB7A3-1F54-409C-A403-6788E2BC6B86}"/>
                </a:ext>
              </a:extLst>
            </p:cNvPr>
            <p:cNvSpPr/>
            <p:nvPr/>
          </p:nvSpPr>
          <p:spPr>
            <a:xfrm>
              <a:off x="10663534" y="4804346"/>
              <a:ext cx="834666" cy="46487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/>
                <a:t>No</a:t>
              </a:r>
            </a:p>
          </p:txBody>
        </p:sp>
      </p:grpSp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6D50742C-977E-41ED-92B0-B5B39796399D}"/>
              </a:ext>
            </a:extLst>
          </p:cNvPr>
          <p:cNvGraphicFramePr>
            <a:graphicFrameLocks noGrp="1"/>
          </p:cNvGraphicFramePr>
          <p:nvPr/>
        </p:nvGraphicFramePr>
        <p:xfrm>
          <a:off x="6455832" y="804334"/>
          <a:ext cx="34824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191">
                  <a:extLst>
                    <a:ext uri="{9D8B030D-6E8A-4147-A177-3AD203B41FA5}">
                      <a16:colId xmlns:a16="http://schemas.microsoft.com/office/drawing/2014/main" val="4039810816"/>
                    </a:ext>
                  </a:extLst>
                </a:gridCol>
                <a:gridCol w="386780">
                  <a:extLst>
                    <a:ext uri="{9D8B030D-6E8A-4147-A177-3AD203B41FA5}">
                      <a16:colId xmlns:a16="http://schemas.microsoft.com/office/drawing/2014/main" val="543146393"/>
                    </a:ext>
                  </a:extLst>
                </a:gridCol>
                <a:gridCol w="354428">
                  <a:extLst>
                    <a:ext uri="{9D8B030D-6E8A-4147-A177-3AD203B41FA5}">
                      <a16:colId xmlns:a16="http://schemas.microsoft.com/office/drawing/2014/main" val="1566500000"/>
                    </a:ext>
                  </a:extLst>
                </a:gridCol>
                <a:gridCol w="341580">
                  <a:extLst>
                    <a:ext uri="{9D8B030D-6E8A-4147-A177-3AD203B41FA5}">
                      <a16:colId xmlns:a16="http://schemas.microsoft.com/office/drawing/2014/main" val="1438602791"/>
                    </a:ext>
                  </a:extLst>
                </a:gridCol>
                <a:gridCol w="814456">
                  <a:extLst>
                    <a:ext uri="{9D8B030D-6E8A-4147-A177-3AD203B41FA5}">
                      <a16:colId xmlns:a16="http://schemas.microsoft.com/office/drawing/2014/main" val="3997441115"/>
                    </a:ext>
                  </a:extLst>
                </a:gridCol>
              </a:tblGrid>
              <a:tr h="231496"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GFP-Exp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085907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r>
                        <a:rPr lang="en-US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207602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r>
                        <a:rPr lang="en-US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9056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4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18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17" y="4762015"/>
            <a:ext cx="6084000" cy="17113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Statistical Model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</a:t>
            </a:r>
            <a:r>
              <a:rPr lang="de-DE" dirty="0" err="1"/>
              <a:t>Sequence</a:t>
            </a:r>
            <a:r>
              <a:rPr lang="de-DE" dirty="0"/>
              <a:t> Library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 err="1"/>
              <a:t>promoter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Expression rate,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GFP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Random Forest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E7EE4-5CBD-4289-8E6D-C3E54653190F}"/>
              </a:ext>
            </a:extLst>
          </p:cNvPr>
          <p:cNvGrpSpPr/>
          <p:nvPr/>
        </p:nvGrpSpPr>
        <p:grpSpPr>
          <a:xfrm>
            <a:off x="64670" y="778043"/>
            <a:ext cx="5250653" cy="3240146"/>
            <a:chOff x="3461920" y="693510"/>
            <a:chExt cx="5250653" cy="32401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42908"/>
            <a:stretch/>
          </p:blipFill>
          <p:spPr>
            <a:xfrm>
              <a:off x="3466133" y="1035203"/>
              <a:ext cx="4953000" cy="28984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rot="5400000">
              <a:off x="7029450" y="2224669"/>
              <a:ext cx="3150802" cy="215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800" dirty="0"/>
                <a:t>D. I. </a:t>
              </a:r>
              <a:r>
                <a:rPr lang="de-DE" sz="800" dirty="0" err="1"/>
                <a:t>Broadhurst</a:t>
              </a:r>
              <a:r>
                <a:rPr lang="de-DE" sz="800" dirty="0"/>
                <a:t> and D. B. Kell, </a:t>
              </a:r>
              <a:r>
                <a:rPr lang="de-DE" sz="800" dirty="0" err="1"/>
                <a:t>doi</a:t>
              </a:r>
              <a:r>
                <a:rPr lang="de-DE" sz="800" dirty="0"/>
                <a:t>: 10.1007/s11306-006-0037-z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00667" y="766523"/>
              <a:ext cx="13984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Observations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5452" y="693510"/>
              <a:ext cx="1888095" cy="9541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1400" dirty="0"/>
                <a:t>Statistical (Machine learning)</a:t>
              </a:r>
              <a:endParaRPr lang="en-US" dirty="0" err="1"/>
            </a:p>
            <a:p>
              <a:r>
                <a:rPr lang="de-DE" sz="1400" dirty="0"/>
                <a:t>Vs</a:t>
              </a:r>
            </a:p>
            <a:p>
              <a:r>
                <a:rPr lang="de-DE" sz="1400" dirty="0" err="1"/>
                <a:t>Mechanistic</a:t>
              </a:r>
              <a:r>
                <a:rPr lang="de-DE" sz="1400" dirty="0"/>
                <a:t> </a:t>
              </a:r>
              <a:r>
                <a:rPr lang="de-DE" sz="1400" dirty="0" err="1"/>
                <a:t>modeling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61920" y="766523"/>
              <a:ext cx="16235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Variables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BACFC-9F49-451D-B257-324F49150D0E}"/>
              </a:ext>
            </a:extLst>
          </p:cNvPr>
          <p:cNvSpPr/>
          <p:nvPr/>
        </p:nvSpPr>
        <p:spPr>
          <a:xfrm>
            <a:off x="5414200" y="719181"/>
            <a:ext cx="6750749" cy="3000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Regression: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Prediction </a:t>
            </a:r>
            <a:r>
              <a:rPr lang="en-US" dirty="0"/>
              <a:t>of continuous observations with variables.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Mathematical transformation: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Statistical modeling </a:t>
            </a:r>
            <a:r>
              <a:rPr lang="en-US" dirty="0"/>
              <a:t>with generic formula (machine learning, AI).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Mechanistic modeling </a:t>
            </a:r>
            <a:r>
              <a:rPr lang="en-US" dirty="0"/>
              <a:t>with biological interactions and laws.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AD5B9-E0E4-4D0E-A38C-A246FFD466F9}"/>
              </a:ext>
            </a:extLst>
          </p:cNvPr>
          <p:cNvSpPr/>
          <p:nvPr/>
        </p:nvSpPr>
        <p:spPr>
          <a:xfrm>
            <a:off x="7171033" y="4762015"/>
            <a:ext cx="4496501" cy="17113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/>
              <a:t>Mechanistic</a:t>
            </a:r>
            <a:r>
              <a:rPr lang="de-DE" dirty="0"/>
              <a:t> Modeling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culture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</a:t>
            </a:r>
            <a:r>
              <a:rPr lang="de-DE" dirty="0" err="1"/>
              <a:t>Biomass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FFC44-7E03-40CF-8157-77045DB8A839}"/>
              </a:ext>
            </a:extLst>
          </p:cNvPr>
          <p:cNvSpPr/>
          <p:nvPr/>
        </p:nvSpPr>
        <p:spPr>
          <a:xfrm>
            <a:off x="2376783" y="4243433"/>
            <a:ext cx="6084000" cy="4648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u="sng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939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19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b="1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75767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251720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Simulation of Recombinant Expression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20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A93799-4928-4F6E-B70E-0C45F242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991053"/>
            <a:ext cx="10515600" cy="45028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 b="1">
                <a:latin typeface="+mn-lt"/>
                <a:cs typeface="Calibri"/>
              </a:rPr>
              <a:t>Develop an expression system for recombinant production of COVID19 protein subunits for vaccination.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A623A4-C261-4AF3-8591-3CD3058087DD}"/>
              </a:ext>
            </a:extLst>
          </p:cNvPr>
          <p:cNvGrpSpPr/>
          <p:nvPr/>
        </p:nvGrpSpPr>
        <p:grpSpPr>
          <a:xfrm>
            <a:off x="6388101" y="1442810"/>
            <a:ext cx="5778731" cy="5412377"/>
            <a:chOff x="6388101" y="1442810"/>
            <a:chExt cx="5778731" cy="5412377"/>
          </a:xfrm>
        </p:grpSpPr>
        <p:pic>
          <p:nvPicPr>
            <p:cNvPr id="3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7CC52CE8-F6DF-438B-984E-4A5FA16E6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8" t="10638" r="115" b="11620"/>
            <a:stretch/>
          </p:blipFill>
          <p:spPr>
            <a:xfrm>
              <a:off x="6420757" y="3584663"/>
              <a:ext cx="5746075" cy="3270524"/>
            </a:xfrm>
            <a:prstGeom prst="rect">
              <a:avLst/>
            </a:prstGeom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A74BD6-1CED-40AF-9702-9965D74DA3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101" y="1442810"/>
              <a:ext cx="5744028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kern="0">
                  <a:latin typeface="+mn-lt"/>
                  <a:cs typeface="Calibri"/>
                </a:rPr>
                <a:t>Your tasks:</a:t>
              </a:r>
              <a:endParaRPr lang="en-US" sz="1800" kern="0" dirty="0">
                <a:latin typeface="+mn-lt"/>
                <a:cs typeface="Calibri"/>
              </a:endParaRPr>
            </a:p>
            <a:p>
              <a:r>
                <a:rPr lang="en-US" sz="1800" kern="0">
                  <a:latin typeface="+mn-lt"/>
                  <a:cs typeface="Calibri"/>
                </a:rPr>
                <a:t>1. Characterize two strains for their growth properties</a:t>
              </a:r>
              <a:endParaRPr lang="en-US" sz="1800"/>
            </a:p>
            <a:p>
              <a:r>
                <a:rPr lang="en-US" sz="1800" kern="0">
                  <a:latin typeface="Akkurat Light Office"/>
                  <a:cs typeface="Calibri"/>
                </a:rPr>
                <a:t>2. Generate promoter sequences</a:t>
              </a:r>
              <a:endParaRPr lang="en-US" sz="1800" kern="0" dirty="0">
                <a:latin typeface="Akkurat Light Office"/>
                <a:cs typeface="Calibri"/>
              </a:endParaRPr>
            </a:p>
            <a:p>
              <a:r>
                <a:rPr lang="en-US" sz="1800" kern="0">
                  <a:latin typeface="Akkurat Light Office"/>
                  <a:cs typeface="Calibri"/>
                </a:rPr>
                <a:t>3. Clone promoter sequences into strain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4. Measure expression rate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5. Conduct batch fermentation to harvest protein subunits</a:t>
              </a:r>
              <a:endParaRPr lang="en-US" sz="1800" kern="0" dirty="0">
                <a:latin typeface="Akkurat Light Office"/>
                <a:cs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7153F-A2C5-469E-AEEF-0E06FF7EFBA6}"/>
              </a:ext>
            </a:extLst>
          </p:cNvPr>
          <p:cNvGrpSpPr/>
          <p:nvPr/>
        </p:nvGrpSpPr>
        <p:grpSpPr>
          <a:xfrm>
            <a:off x="605971" y="1504931"/>
            <a:ext cx="4058557" cy="4251656"/>
            <a:chOff x="605971" y="1504931"/>
            <a:chExt cx="4058557" cy="4251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5A0B9A-C112-406C-9E38-E2B64D653235}"/>
                </a:ext>
              </a:extLst>
            </p:cNvPr>
            <p:cNvSpPr txBox="1"/>
            <p:nvPr/>
          </p:nvSpPr>
          <p:spPr>
            <a:xfrm>
              <a:off x="605971" y="4833257"/>
              <a:ext cx="405855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The majority of vaccine (candidates) is based on recombinant expression of protein subunits.</a:t>
              </a:r>
            </a:p>
          </p:txBody>
        </p:sp>
        <p:pic>
          <p:nvPicPr>
            <p:cNvPr id="10" name="Picture 10" descr="Chart, sunburst chart&#10;&#10;Description automatically generated">
              <a:extLst>
                <a:ext uri="{FF2B5EF4-FFF2-40B4-BE49-F238E27FC236}">
                  <a16:creationId xmlns:a16="http://schemas.microsoft.com/office/drawing/2014/main" id="{7F0B9503-4B2F-4CD8-B512-183D1B30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86" y="1504931"/>
              <a:ext cx="3106057" cy="302263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E83B50-AAE1-B993-DF0C-5D55B59295EC}"/>
              </a:ext>
            </a:extLst>
          </p:cNvPr>
          <p:cNvSpPr txBox="1"/>
          <p:nvPr/>
        </p:nvSpPr>
        <p:spPr>
          <a:xfrm rot="-5400000">
            <a:off x="-763815" y="305525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Source: Jeyanathan et al., 2020, https://doi.org/10.1038/s41577-020-00434-6</a:t>
            </a:r>
          </a:p>
        </p:txBody>
      </p:sp>
    </p:spTree>
    <p:extLst>
      <p:ext uri="{BB962C8B-B14F-4D97-AF65-F5344CB8AC3E}">
        <p14:creationId xmlns:p14="http://schemas.microsoft.com/office/powerpoint/2010/main" val="29059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B0-615B-0123-250D-86B5722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Authors and License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0961915" cy="163557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Check the </a:t>
            </a:r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</a:p>
          <a:p>
            <a:r>
              <a:rPr lang="en-US" dirty="0">
                <a:latin typeface="Calibri"/>
                <a:cs typeface="Calibri"/>
              </a:rPr>
              <a:t>https://git.rwth-aachen.de/ulf.liebal/biolabsim/-/blob/91dd40b2f40e6a24263af96c2d5b9817733f4a25/AUTHORS.md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21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57" y="4839839"/>
            <a:ext cx="2743199" cy="966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609600" y="2679246"/>
            <a:ext cx="10961915" cy="163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dirty="0"/>
          </a:p>
          <a:p>
            <a:r>
              <a:rPr lang="en-US" kern="0" dirty="0">
                <a:latin typeface="Calibri"/>
                <a:cs typeface="Calibri"/>
              </a:rPr>
              <a:t>Ulf Liebal, </a:t>
            </a:r>
            <a:r>
              <a:rPr lang="en-US" kern="0" dirty="0" err="1">
                <a:latin typeface="Calibri"/>
                <a:cs typeface="Calibri"/>
              </a:rPr>
              <a:t>BioLabSim.nrw</a:t>
            </a:r>
            <a:r>
              <a:rPr lang="en-US" kern="0" dirty="0">
                <a:latin typeface="Calibri"/>
                <a:cs typeface="Calibri"/>
              </a:rPr>
              <a:t> consortium, </a:t>
            </a:r>
            <a:r>
              <a:rPr lang="en-US" kern="0" dirty="0" err="1">
                <a:latin typeface="Calibri"/>
                <a:cs typeface="Calibri"/>
              </a:rPr>
              <a:t>RecExpSim</a:t>
            </a:r>
            <a:r>
              <a:rPr lang="en-US" kern="0" dirty="0">
                <a:latin typeface="Calibri"/>
                <a:cs typeface="Calibri"/>
              </a:rPr>
              <a:t> Lecture, 2022, https://git.rwth-aachen.de/ulf.liebal/biolabsim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Teaching </a:t>
            </a:r>
            <a:r>
              <a:rPr lang="de-DE" dirty="0" err="1">
                <a:latin typeface="Calibri"/>
                <a:cs typeface="Calibri"/>
              </a:rPr>
              <a:t>Objectives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1582400" cy="52387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Distinguish a suitable growth law for data analysis.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growth types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equations and their variables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Identify factors of gene expression on a DNA sequence.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expression factors</a:t>
            </a:r>
          </a:p>
          <a:p>
            <a:pPr lvl="1">
              <a:buFont typeface="Wingdings"/>
              <a:buChar char="§"/>
            </a:pPr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Judge whether a phenomenon is better described by a mechanistic or statistic model.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modelling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7926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C69-AB6A-381C-D567-E6C2A1A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Microbial Growth Phenotypes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8569570" cy="2160591"/>
          </a:xfr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Environmental conditions determine growth rate: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Temperature, Substrate, pH,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is separated in different 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non-optimal conditions and environmental changes microorganisms adapt their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6E-98A7-B920-034F-10B0629A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34278" y="4420396"/>
            <a:ext cx="6229413" cy="2188080"/>
            <a:chOff x="1385277" y="2814597"/>
            <a:chExt cx="6229413" cy="2188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155" y="2814597"/>
              <a:ext cx="6163535" cy="18957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F0AA3-73C4-4E25-7688-ECBDA401E914}"/>
                </a:ext>
              </a:extLst>
            </p:cNvPr>
            <p:cNvSpPr txBox="1"/>
            <p:nvPr/>
          </p:nvSpPr>
          <p:spPr>
            <a:xfrm>
              <a:off x="1385277" y="4664123"/>
              <a:ext cx="350910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dirty="0" err="1"/>
                <a:t>Schmid</a:t>
              </a:r>
              <a:r>
                <a:rPr lang="en-US" sz="800" dirty="0"/>
                <a:t>, Schmidt-</a:t>
              </a:r>
              <a:r>
                <a:rPr lang="en-US" sz="800" dirty="0" err="1"/>
                <a:t>Dannert</a:t>
              </a:r>
              <a:r>
                <a:rPr lang="en-US" sz="800" dirty="0"/>
                <a:t>, </a:t>
              </a:r>
              <a:r>
                <a:rPr lang="en-US" sz="800" dirty="0" err="1"/>
                <a:t>Hammelehle</a:t>
              </a:r>
              <a:r>
                <a:rPr lang="en-US" sz="800" dirty="0"/>
                <a:t> (2014) Biotechnology, An illustrated primer, ISBN-10: </a:t>
              </a:r>
              <a:r>
                <a:rPr lang="de-DE" sz="800" dirty="0"/>
                <a:t>9783527335152</a:t>
              </a:r>
              <a:endParaRPr lang="en-US" sz="800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98" y="3730457"/>
            <a:ext cx="3033277" cy="25152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829192" y="413916"/>
            <a:ext cx="4130657" cy="2922445"/>
            <a:chOff x="7977272" y="441535"/>
            <a:chExt cx="4130657" cy="29224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272" y="441535"/>
              <a:ext cx="3936409" cy="27001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117026" y="3025426"/>
              <a:ext cx="39909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800" dirty="0"/>
                <a:t>Michał Komorniczak, https://en.wikipedia.org/wiki/Bacterial_growth#/media/File:Bacterial_growth_en.svg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Exponential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>
              <a:solidFill>
                <a:srgbClr val="D3D9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sty m:val="p"/>
                              <m:brk m:alnAt="63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63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In optimal conditions microorganisms growth exponentially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Many processes initially follow exponential dynamics:   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kern="0" dirty="0">
                <a:latin typeface="Calibri"/>
                <a:cs typeface="Calibri"/>
              </a:rPr>
              <a:t>Covid19 spread, Computing power,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F0AA3-73C4-4E25-7688-ECBDA401E914}"/>
              </a:ext>
            </a:extLst>
          </p:cNvPr>
          <p:cNvSpPr txBox="1"/>
          <p:nvPr/>
        </p:nvSpPr>
        <p:spPr>
          <a:xfrm>
            <a:off x="9365674" y="299096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Stewart EJ, Madden R, Paul G, </a:t>
            </a:r>
            <a:r>
              <a:rPr lang="en-US" sz="800" dirty="0" err="1"/>
              <a:t>Taddei</a:t>
            </a:r>
            <a:r>
              <a:rPr lang="en-US" sz="800" dirty="0"/>
              <a:t> F (2005) (https://commons.wikimedia.org/wiki/File:E.coli-colony-growth.gif), https://creativecommons.org/licenses/by-sa/4.0/legalcode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26F7BC3-D332-4192-FDCC-F9D18E4D6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618" y="398584"/>
            <a:ext cx="2522682" cy="2609671"/>
          </a:xfrm>
          <a:prstGeom prst="rect">
            <a:avLst/>
          </a:prstGeom>
        </p:spPr>
      </p:pic>
      <p:pic>
        <p:nvPicPr>
          <p:cNvPr id="14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97" y="3819761"/>
            <a:ext cx="4445659" cy="303823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1488" y="2670882"/>
            <a:ext cx="4663680" cy="1860876"/>
            <a:chOff x="441488" y="2670882"/>
            <a:chExt cx="4663680" cy="1860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blipFill>
                  <a:blip r:embed="rId7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670882"/>
              <a:ext cx="3866322" cy="830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kern="0" dirty="0">
                  <a:latin typeface="Akkurat Light Office"/>
                  <a:cs typeface="Calibri"/>
                </a:rPr>
                <a:t>Mechanistic Growth Model:</a:t>
              </a:r>
              <a:endParaRPr lang="en-US" sz="1800" b="1" kern="0" dirty="0">
                <a:latin typeface="Akkurat Light Office"/>
              </a:endParaRPr>
            </a:p>
          </p:txBody>
        </p:sp>
        <p:sp>
          <p:nvSpPr>
            <p:cNvPr id="16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91541" y="3196809"/>
              <a:ext cx="2813627" cy="1034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Logistic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3" name="Picture 40" descr="Icon&#10;&#10;Description automatically generated">
            <a:extLst>
              <a:ext uri="{FF2B5EF4-FFF2-40B4-BE49-F238E27FC236}">
                <a16:creationId xmlns:a16="http://schemas.microsoft.com/office/drawing/2014/main" id="{ADE21D27-8EAF-44F8-B31B-CE119623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86" y="532425"/>
            <a:ext cx="1981200" cy="1422616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Environmental capacity limits cause transition from exponential to logistic growth.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Capacity limits: substrates, space, waste accumulation,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2205068"/>
            <a:ext cx="11594973" cy="4202328"/>
            <a:chOff x="457200" y="2205068"/>
            <a:chExt cx="11594973" cy="4202328"/>
          </a:xfrm>
        </p:grpSpPr>
        <p:pic>
          <p:nvPicPr>
            <p:cNvPr id="40" name="Grafik 49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CD71BD9-B084-48FF-AE81-B9277C75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286" y="2205068"/>
              <a:ext cx="2538002" cy="3918204"/>
            </a:xfrm>
            <a:prstGeom prst="rect">
              <a:avLst/>
            </a:prstGeom>
          </p:spPr>
        </p:pic>
        <p:sp>
          <p:nvSpPr>
            <p:cNvPr id="41" name="Textfeld 51">
              <a:extLst>
                <a:ext uri="{FF2B5EF4-FFF2-40B4-BE49-F238E27FC236}">
                  <a16:creationId xmlns:a16="http://schemas.microsoft.com/office/drawing/2014/main" id="{A48283F0-A3FD-4F80-A162-74F22F01C0F2}"/>
                </a:ext>
              </a:extLst>
            </p:cNvPr>
            <p:cNvSpPr txBox="1"/>
            <p:nvPr/>
          </p:nvSpPr>
          <p:spPr>
            <a:xfrm>
              <a:off x="8714400" y="6145786"/>
              <a:ext cx="33377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/>
                <a:t>source: </a:t>
              </a:r>
              <a:r>
                <a:rPr lang="de-DE" sz="1100">
                  <a:hlinkClick r:id="rId4"/>
                </a:rPr>
                <a:t>https://en.wikipedia.org/wiki/Logistic_function</a:t>
              </a:r>
              <a:endParaRPr lang="de-DE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box>
                                  <m:box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num>
                                      <m:den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25322" y="2499480"/>
              <a:ext cx="2813627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C</a:t>
              </a:r>
              <a:r>
                <a:rPr lang="en-US" sz="1800" b="1" kern="0" dirty="0">
                  <a:latin typeface="Akkurat Light Office"/>
                  <a:cs typeface="Calibri"/>
                </a:rPr>
                <a:t>: capacity limit,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d>
                                      <m:d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box>
                                          <m:box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oxPr>
                                          <m:e>
                                            <m:argPr>
                                              <m:argSz m:val="-1"/>
                                            </m:argPr>
                                            <m:f>
                                              <m:f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box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l-GR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23260" y="5544056"/>
            <a:ext cx="8896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estimated with parameter search to minimize error.</a:t>
            </a:r>
          </a:p>
        </p:txBody>
      </p:sp>
    </p:spTree>
    <p:extLst>
      <p:ext uri="{BB962C8B-B14F-4D97-AF65-F5344CB8AC3E}">
        <p14:creationId xmlns:p14="http://schemas.microsoft.com/office/powerpoint/2010/main" val="4005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Monod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7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variable and depends on environment, e.g. substrate level,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Monod assumed that growth is substrate limited by enzymatic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Similar to </a:t>
            </a:r>
            <a:r>
              <a:rPr lang="en-US" kern="0" dirty="0" err="1">
                <a:latin typeface="Calibri"/>
                <a:cs typeface="Calibri"/>
              </a:rPr>
              <a:t>Michaelis-Menten</a:t>
            </a:r>
            <a:r>
              <a:rPr lang="en-US" kern="0" dirty="0">
                <a:latin typeface="Calibri"/>
                <a:cs typeface="Calibri"/>
              </a:rPr>
              <a:t> equation.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2563" y="6337311"/>
            <a:ext cx="281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/>
              <a:t>File:Monod 3.svg, https://commons.wikimedia.org/w/index.php?title=File:Monod_3.svg&amp;oldid=427056782 (last visited April 20, 2022).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3935" y="2588662"/>
            <a:ext cx="7129737" cy="2870490"/>
            <a:chOff x="203935" y="2588662"/>
            <a:chExt cx="7129737" cy="28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de-DE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05" y="2588662"/>
              <a:ext cx="4047567" cy="2372886"/>
            </a:xfrm>
            <a:prstGeom prst="rect">
              <a:avLst/>
            </a:prstGeom>
          </p:spPr>
        </p:pic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3935" y="4092624"/>
              <a:ext cx="3209924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 </a:t>
              </a:r>
              <a:r>
                <a:rPr lang="en-US" sz="1800" b="1" kern="0" baseline="-25000" dirty="0">
                  <a:latin typeface="Akkurat Light Office"/>
                  <a:cs typeface="Calibri"/>
                </a:rPr>
                <a:t>max</a:t>
              </a:r>
              <a:r>
                <a:rPr lang="en-US" sz="1800" b="1" kern="0" dirty="0">
                  <a:latin typeface="Akkurat Light Office"/>
                  <a:cs typeface="Calibri"/>
                </a:rPr>
                <a:t>: max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  <a:cs typeface="Calibri"/>
              </a:endParaRP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K</a:t>
              </a:r>
              <a:r>
                <a:rPr lang="en-US" sz="1800" b="1" i="1" kern="0" baseline="-2500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 affinity,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26990" y="2359999"/>
            <a:ext cx="11783014" cy="3834968"/>
            <a:chOff x="326990" y="2359999"/>
            <a:chExt cx="11783014" cy="3834968"/>
          </a:xfrm>
        </p:grpSpPr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6990" y="5733302"/>
              <a:ext cx="117830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Substrate measurements required for parameter estimation.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22" y="2359999"/>
              <a:ext cx="3902323" cy="260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High-Throughput Measurements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41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BB709A6A-4B57-4006-A663-9D49FC6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515"/>
            <a:ext cx="3429000" cy="2551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6" y="4510005"/>
            <a:ext cx="2700128" cy="20250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Organisms with high growth rates need to be selected based on mutations and medium.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96-well plate measurement of growth by </a:t>
            </a:r>
            <a:r>
              <a:rPr lang="en-US" kern="0" dirty="0" err="1">
                <a:latin typeface="Calibri"/>
                <a:cs typeface="Calibri"/>
              </a:rPr>
              <a:t>Enzyscreen</a:t>
            </a:r>
            <a:r>
              <a:rPr lang="en-US" kern="0" dirty="0">
                <a:latin typeface="Calibri"/>
                <a:cs typeface="Calibri"/>
              </a:rPr>
              <a:t> </a:t>
            </a:r>
            <a:r>
              <a:rPr lang="en-US" kern="0" dirty="0" err="1">
                <a:latin typeface="Calibri"/>
                <a:cs typeface="Calibri"/>
              </a:rPr>
              <a:t>GrowthProfiler</a:t>
            </a:r>
            <a:endParaRPr lang="en-US" kern="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125" y="6556586"/>
            <a:ext cx="2638864" cy="21544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de-DE" sz="800" dirty="0"/>
              <a:t>Source: https://www.enzyscreen.com/growth_profiler.htm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96143" y="2016608"/>
            <a:ext cx="8303316" cy="4841392"/>
            <a:chOff x="3896143" y="2016608"/>
            <a:chExt cx="8303316" cy="484139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96143" y="2016608"/>
              <a:ext cx="8303316" cy="9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Data export as csv-files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Automated analysis in Jupyter Notebooks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891" y="2645600"/>
              <a:ext cx="5054880" cy="421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7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Biotechnological Relevance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>
              <a:solidFill>
                <a:srgbClr val="D3D9DD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5550" y="998710"/>
            <a:ext cx="3339548" cy="2157750"/>
            <a:chOff x="325550" y="998710"/>
            <a:chExt cx="3339548" cy="215775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2325463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High cell densities lead to high productivity.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65" y="998710"/>
              <a:ext cx="1893319" cy="109662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387988" y="1102370"/>
            <a:ext cx="3339548" cy="2193294"/>
            <a:chOff x="4387988" y="1102370"/>
            <a:chExt cx="3339548" cy="2193294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7988" y="2095335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Target products produced in different growth phases.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52" y="1102370"/>
              <a:ext cx="1604912" cy="103675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535909" y="998710"/>
            <a:ext cx="3339548" cy="2300269"/>
            <a:chOff x="8535909" y="998710"/>
            <a:chExt cx="3339548" cy="2300269"/>
          </a:xfrm>
        </p:grpSpPr>
        <p:grpSp>
          <p:nvGrpSpPr>
            <p:cNvPr id="19" name="Group 18"/>
            <p:cNvGrpSpPr/>
            <p:nvPr/>
          </p:nvGrpSpPr>
          <p:grpSpPr>
            <a:xfrm>
              <a:off x="9546231" y="998710"/>
              <a:ext cx="1351722" cy="951436"/>
              <a:chOff x="9546231" y="998710"/>
              <a:chExt cx="1351722" cy="95143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760" y="1466793"/>
                <a:ext cx="866657" cy="48335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231" y="998710"/>
                <a:ext cx="1351722" cy="574903"/>
              </a:xfrm>
              <a:prstGeom prst="rect">
                <a:avLst/>
              </a:prstGeom>
            </p:spPr>
          </p:pic>
        </p:grp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35909" y="2098650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Growth-coupled production enables optimization with ALE.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5550" y="3516564"/>
            <a:ext cx="3339548" cy="2295228"/>
            <a:chOff x="325550" y="3516564"/>
            <a:chExt cx="3339548" cy="22952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58" y="3516564"/>
              <a:ext cx="808482" cy="1025078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461146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Efficiency tradeoff by substrate use in biomass and product.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90267" y="3633631"/>
            <a:ext cx="3339548" cy="2188321"/>
            <a:chOff x="4490267" y="3633631"/>
            <a:chExt cx="3339548" cy="21883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414" y="3633631"/>
              <a:ext cx="718712" cy="84457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90267" y="462162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Optimal growth requires energy for heating/cooling.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39404" y="3605871"/>
            <a:ext cx="3339548" cy="2048845"/>
            <a:chOff x="8439404" y="3605871"/>
            <a:chExt cx="3339548" cy="20488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162" y="3605871"/>
              <a:ext cx="1128395" cy="1128395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39404" y="4823719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Biomass waste disposal strategy for GMOs.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9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57E9-8FCD-486A-903C-EF7B535B54BF}">
  <ds:schemaRefs>
    <ds:schemaRef ds:uri="cea34b89-1a2e-4893-ba07-6e3f6b99c5e9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a91d32e9-b962-48f5-9ca4-bfcef0adef5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Widescreen</PresentationFormat>
  <Paragraphs>260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</vt:lpstr>
      <vt:lpstr>TH_Folienmaster_neu_TUDo</vt:lpstr>
      <vt:lpstr>Recombinant Expression Simulation:  Theoretical Background</vt:lpstr>
      <vt:lpstr>Outline</vt:lpstr>
      <vt:lpstr>Teaching Objectives</vt:lpstr>
      <vt:lpstr>Microbial Growth Phenotypes</vt:lpstr>
      <vt:lpstr>Growth Models: The Exponential Function</vt:lpstr>
      <vt:lpstr>Growth Models: The Logistic Function</vt:lpstr>
      <vt:lpstr>Growth Models: The Monod Equation</vt:lpstr>
      <vt:lpstr>High-Throughput Measurements</vt:lpstr>
      <vt:lpstr>Biotechnological Relevance</vt:lpstr>
      <vt:lpstr>Growth Curve Data Analysis Example</vt:lpstr>
      <vt:lpstr>Excel-basee Growth Rate Calculation</vt:lpstr>
      <vt:lpstr>Python-based Growth Rate Calculation</vt:lpstr>
      <vt:lpstr>Outline</vt:lpstr>
      <vt:lpstr>Bacterial Gene Expression</vt:lpstr>
      <vt:lpstr>Sigma Factors and Sequence Boxes</vt:lpstr>
      <vt:lpstr>The Random Forest – Applications</vt:lpstr>
      <vt:lpstr>Promoter Activity Prediction with Random Forest</vt:lpstr>
      <vt:lpstr>Principles of Regression</vt:lpstr>
      <vt:lpstr>Outline</vt:lpstr>
      <vt:lpstr>Simulation of Recombinant Expression</vt:lpstr>
      <vt:lpstr>Authors and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1188</cp:revision>
  <dcterms:created xsi:type="dcterms:W3CDTF">2020-06-17T08:17:29Z</dcterms:created>
  <dcterms:modified xsi:type="dcterms:W3CDTF">2022-07-07T14:31:54Z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